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62" r:id="rId3"/>
    <p:sldId id="263" r:id="rId4"/>
    <p:sldId id="340" r:id="rId5"/>
    <p:sldId id="4759" r:id="rId6"/>
    <p:sldId id="4755" r:id="rId7"/>
    <p:sldId id="4768" r:id="rId8"/>
    <p:sldId id="4769" r:id="rId9"/>
    <p:sldId id="4770" r:id="rId10"/>
    <p:sldId id="4771" r:id="rId11"/>
    <p:sldId id="4772" r:id="rId12"/>
    <p:sldId id="4773" r:id="rId13"/>
    <p:sldId id="4774" r:id="rId14"/>
    <p:sldId id="4775" r:id="rId15"/>
    <p:sldId id="4776" r:id="rId16"/>
    <p:sldId id="4777" r:id="rId17"/>
    <p:sldId id="4778" r:id="rId18"/>
    <p:sldId id="4779" r:id="rId19"/>
    <p:sldId id="4780" r:id="rId20"/>
    <p:sldId id="4781" r:id="rId21"/>
    <p:sldId id="4782" r:id="rId22"/>
    <p:sldId id="4797" r:id="rId23"/>
    <p:sldId id="4783" r:id="rId24"/>
    <p:sldId id="4784" r:id="rId25"/>
    <p:sldId id="4760" r:id="rId26"/>
    <p:sldId id="4785" r:id="rId27"/>
    <p:sldId id="4786" r:id="rId28"/>
    <p:sldId id="4787" r:id="rId29"/>
    <p:sldId id="4788" r:id="rId30"/>
    <p:sldId id="4789" r:id="rId31"/>
    <p:sldId id="4790" r:id="rId32"/>
    <p:sldId id="4791" r:id="rId33"/>
    <p:sldId id="4792" r:id="rId34"/>
    <p:sldId id="4793" r:id="rId35"/>
    <p:sldId id="4794" r:id="rId36"/>
    <p:sldId id="4795" r:id="rId37"/>
    <p:sldId id="4796" r:id="rId38"/>
    <p:sldId id="4798" r:id="rId39"/>
    <p:sldId id="4799" r:id="rId40"/>
    <p:sldId id="4800" r:id="rId41"/>
    <p:sldId id="4801" r:id="rId42"/>
    <p:sldId id="4802" r:id="rId43"/>
    <p:sldId id="4803" r:id="rId44"/>
    <p:sldId id="4804" r:id="rId45"/>
    <p:sldId id="4805" r:id="rId46"/>
    <p:sldId id="4806" r:id="rId47"/>
    <p:sldId id="4807" r:id="rId48"/>
    <p:sldId id="4808" r:id="rId49"/>
    <p:sldId id="4809" r:id="rId50"/>
    <p:sldId id="1362" r:id="rId51"/>
    <p:sldId id="260" r:id="rId52"/>
  </p:sldIdLst>
  <p:sldSz cx="12192000" cy="6858000"/>
  <p:notesSz cx="6858000" cy="9144000"/>
  <p:custDataLst>
    <p:tags r:id="rId5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39456-82F0-41B4-AC1C-41656BC713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41C537-2761-499A-BA16-6EAF834A87BE}">
      <dgm:prSet/>
      <dgm:spPr/>
      <dgm:t>
        <a:bodyPr/>
        <a:lstStyle/>
        <a:p>
          <a:r>
            <a:rPr lang="es-PE" b="1" dirty="0"/>
            <a:t>1. Fundamentos para la perforación y voladura en Minería</a:t>
          </a:r>
          <a:endParaRPr lang="en-US" dirty="0"/>
        </a:p>
      </dgm:t>
    </dgm:pt>
    <dgm:pt modelId="{FBA035AE-E944-4CEB-9F78-57AD8D078D97}" type="parTrans" cxnId="{1C242906-0D23-42F6-B15A-77FDBF59ED3C}">
      <dgm:prSet/>
      <dgm:spPr/>
      <dgm:t>
        <a:bodyPr/>
        <a:lstStyle/>
        <a:p>
          <a:endParaRPr lang="en-US"/>
        </a:p>
      </dgm:t>
    </dgm:pt>
    <dgm:pt modelId="{2EBDB1BE-5437-48EC-8F57-6D7A78BCCD01}" type="sibTrans" cxnId="{1C242906-0D23-42F6-B15A-77FDBF59ED3C}">
      <dgm:prSet/>
      <dgm:spPr/>
      <dgm:t>
        <a:bodyPr/>
        <a:lstStyle/>
        <a:p>
          <a:endParaRPr lang="en-US"/>
        </a:p>
      </dgm:t>
    </dgm:pt>
    <dgm:pt modelId="{505757A2-216E-4BD8-8791-4129A5392201}">
      <dgm:prSet/>
      <dgm:spPr/>
      <dgm:t>
        <a:bodyPr/>
        <a:lstStyle/>
        <a:p>
          <a:r>
            <a:rPr lang="es-PE" dirty="0"/>
            <a:t>Aspectos Geológicos </a:t>
          </a:r>
          <a:endParaRPr lang="en-US" dirty="0"/>
        </a:p>
      </dgm:t>
    </dgm:pt>
    <dgm:pt modelId="{AA06A56D-2778-43DD-8AC2-C645257A8654}" type="parTrans" cxnId="{33C68A21-4FDE-4663-9C13-127CAFC334C6}">
      <dgm:prSet/>
      <dgm:spPr/>
      <dgm:t>
        <a:bodyPr/>
        <a:lstStyle/>
        <a:p>
          <a:endParaRPr lang="en-US"/>
        </a:p>
      </dgm:t>
    </dgm:pt>
    <dgm:pt modelId="{8B280848-5188-4A87-B920-D89DD19D776F}" type="sibTrans" cxnId="{33C68A21-4FDE-4663-9C13-127CAFC334C6}">
      <dgm:prSet/>
      <dgm:spPr/>
      <dgm:t>
        <a:bodyPr/>
        <a:lstStyle/>
        <a:p>
          <a:endParaRPr lang="en-US"/>
        </a:p>
      </dgm:t>
    </dgm:pt>
    <dgm:pt modelId="{DEE3225C-712D-4FE8-98B0-4FC1B542FD79}">
      <dgm:prSet/>
      <dgm:spPr/>
      <dgm:t>
        <a:bodyPr/>
        <a:lstStyle/>
        <a:p>
          <a:r>
            <a:rPr lang="es-PE" dirty="0"/>
            <a:t>Aspectos </a:t>
          </a:r>
          <a:r>
            <a:rPr lang="es-PE" dirty="0" err="1"/>
            <a:t>Geomecánicos</a:t>
          </a:r>
          <a:endParaRPr lang="en-US" dirty="0"/>
        </a:p>
      </dgm:t>
    </dgm:pt>
    <dgm:pt modelId="{DD2E2558-9669-4D5D-8BFE-D523F00E6321}" type="parTrans" cxnId="{684FA1B1-BCDD-46B7-8BCF-9358CA3B9E86}">
      <dgm:prSet/>
      <dgm:spPr/>
      <dgm:t>
        <a:bodyPr/>
        <a:lstStyle/>
        <a:p>
          <a:endParaRPr lang="en-US"/>
        </a:p>
      </dgm:t>
    </dgm:pt>
    <dgm:pt modelId="{3D75EC15-D851-40DA-B54C-7712B6009F5D}" type="sibTrans" cxnId="{684FA1B1-BCDD-46B7-8BCF-9358CA3B9E86}">
      <dgm:prSet/>
      <dgm:spPr/>
      <dgm:t>
        <a:bodyPr/>
        <a:lstStyle/>
        <a:p>
          <a:endParaRPr lang="en-US"/>
        </a:p>
      </dgm:t>
    </dgm:pt>
    <dgm:pt modelId="{8702FF28-ECB7-4BA5-975E-A4F17EF01541}">
      <dgm:prSet/>
      <dgm:spPr/>
      <dgm:t>
        <a:bodyPr/>
        <a:lstStyle/>
        <a:p>
          <a:r>
            <a:rPr lang="es-PE"/>
            <a:t>Parámetros claves para la perforación </a:t>
          </a:r>
          <a:endParaRPr lang="en-US"/>
        </a:p>
      </dgm:t>
    </dgm:pt>
    <dgm:pt modelId="{BA36A375-830C-4AF5-93AD-7F41FD5C2271}" type="parTrans" cxnId="{C53D2709-E02B-4321-B294-AD4487CED176}">
      <dgm:prSet/>
      <dgm:spPr/>
      <dgm:t>
        <a:bodyPr/>
        <a:lstStyle/>
        <a:p>
          <a:endParaRPr lang="en-US"/>
        </a:p>
      </dgm:t>
    </dgm:pt>
    <dgm:pt modelId="{C7841858-605F-492E-A224-9A70E1171925}" type="sibTrans" cxnId="{C53D2709-E02B-4321-B294-AD4487CED176}">
      <dgm:prSet/>
      <dgm:spPr/>
      <dgm:t>
        <a:bodyPr/>
        <a:lstStyle/>
        <a:p>
          <a:endParaRPr lang="en-US"/>
        </a:p>
      </dgm:t>
    </dgm:pt>
    <dgm:pt modelId="{876D56B4-2E1C-471D-B4C9-C00366595B97}">
      <dgm:prSet/>
      <dgm:spPr/>
      <dgm:t>
        <a:bodyPr/>
        <a:lstStyle/>
        <a:p>
          <a:r>
            <a:rPr lang="es-PE"/>
            <a:t>Parámetros claves para la voladura</a:t>
          </a:r>
          <a:endParaRPr lang="en-US"/>
        </a:p>
      </dgm:t>
    </dgm:pt>
    <dgm:pt modelId="{62E88F68-3A68-43D9-9A46-8EC3CD61207E}" type="parTrans" cxnId="{5504436B-8BEE-4911-8C49-3076E6F3A84E}">
      <dgm:prSet/>
      <dgm:spPr/>
      <dgm:t>
        <a:bodyPr/>
        <a:lstStyle/>
        <a:p>
          <a:endParaRPr lang="en-US"/>
        </a:p>
      </dgm:t>
    </dgm:pt>
    <dgm:pt modelId="{681DCBAD-DC78-44BF-A4B1-E6B49A223512}" type="sibTrans" cxnId="{5504436B-8BEE-4911-8C49-3076E6F3A84E}">
      <dgm:prSet/>
      <dgm:spPr/>
      <dgm:t>
        <a:bodyPr/>
        <a:lstStyle/>
        <a:p>
          <a:endParaRPr lang="en-US"/>
        </a:p>
      </dgm:t>
    </dgm:pt>
    <dgm:pt modelId="{2DF93CFB-443D-4BA1-A84C-CCEA204295C1}">
      <dgm:prSet/>
      <dgm:spPr/>
      <dgm:t>
        <a:bodyPr/>
        <a:lstStyle/>
        <a:p>
          <a:r>
            <a:rPr lang="es-PE" dirty="0"/>
            <a:t>Planificación en Oficina</a:t>
          </a:r>
          <a:endParaRPr lang="en-US" dirty="0"/>
        </a:p>
      </dgm:t>
    </dgm:pt>
    <dgm:pt modelId="{2F28526F-18FB-49A1-893F-0D6C0179240C}" type="parTrans" cxnId="{AF54200A-E76C-4175-8A6C-C9DC515CE5B9}">
      <dgm:prSet/>
      <dgm:spPr/>
      <dgm:t>
        <a:bodyPr/>
        <a:lstStyle/>
        <a:p>
          <a:endParaRPr lang="en-US"/>
        </a:p>
      </dgm:t>
    </dgm:pt>
    <dgm:pt modelId="{E38CAA8A-3670-4B82-90D3-FEBB15F61C6E}" type="sibTrans" cxnId="{AF54200A-E76C-4175-8A6C-C9DC515CE5B9}">
      <dgm:prSet/>
      <dgm:spPr/>
      <dgm:t>
        <a:bodyPr/>
        <a:lstStyle/>
        <a:p>
          <a:endParaRPr lang="en-US"/>
        </a:p>
      </dgm:t>
    </dgm:pt>
    <dgm:pt modelId="{E10A0221-9D71-46BA-A52C-15D0AD2D09BD}">
      <dgm:prSet/>
      <dgm:spPr/>
      <dgm:t>
        <a:bodyPr/>
        <a:lstStyle/>
        <a:p>
          <a:r>
            <a:rPr lang="es-PE" dirty="0"/>
            <a:t>Planificación en el Campo</a:t>
          </a:r>
          <a:endParaRPr lang="en-US" dirty="0"/>
        </a:p>
      </dgm:t>
    </dgm:pt>
    <dgm:pt modelId="{90AA25FB-E78E-4F77-9F95-8423DCFB1DD4}" type="parTrans" cxnId="{F08A26C1-A20A-46B9-ADA1-DB003E80D5A2}">
      <dgm:prSet/>
      <dgm:spPr/>
      <dgm:t>
        <a:bodyPr/>
        <a:lstStyle/>
        <a:p>
          <a:endParaRPr lang="en-US"/>
        </a:p>
      </dgm:t>
    </dgm:pt>
    <dgm:pt modelId="{8F7FFF5E-D8F3-45C3-9B91-DDA8C5FE0D24}" type="sibTrans" cxnId="{F08A26C1-A20A-46B9-ADA1-DB003E80D5A2}">
      <dgm:prSet/>
      <dgm:spPr/>
      <dgm:t>
        <a:bodyPr/>
        <a:lstStyle/>
        <a:p>
          <a:endParaRPr lang="en-US"/>
        </a:p>
      </dgm:t>
    </dgm:pt>
    <dgm:pt modelId="{AA57D90D-2AC9-415A-8E25-6A9E8E8DFF22}" type="pres">
      <dgm:prSet presAssocID="{BF139456-82F0-41B4-AC1C-41656BC7132F}" presName="linear" presStyleCnt="0">
        <dgm:presLayoutVars>
          <dgm:animLvl val="lvl"/>
          <dgm:resizeHandles val="exact"/>
        </dgm:presLayoutVars>
      </dgm:prSet>
      <dgm:spPr/>
    </dgm:pt>
    <dgm:pt modelId="{1E8B6ACB-A7F2-44EC-8D2E-C4E78EF6CC89}" type="pres">
      <dgm:prSet presAssocID="{DD41C537-2761-499A-BA16-6EAF834A87B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8EA5083-5CA9-4F1A-90BF-CDA197532519}" type="pres">
      <dgm:prSet presAssocID="{2EBDB1BE-5437-48EC-8F57-6D7A78BCCD01}" presName="spacer" presStyleCnt="0"/>
      <dgm:spPr/>
    </dgm:pt>
    <dgm:pt modelId="{95CEF7C4-5532-4925-9845-B626CAEE2BA0}" type="pres">
      <dgm:prSet presAssocID="{505757A2-216E-4BD8-8791-4129A539220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756B7CE-9C9E-44C6-B54B-3C384A17336D}" type="pres">
      <dgm:prSet presAssocID="{8B280848-5188-4A87-B920-D89DD19D776F}" presName="spacer" presStyleCnt="0"/>
      <dgm:spPr/>
    </dgm:pt>
    <dgm:pt modelId="{6CF814AF-A927-4DB4-837F-9494D046C40B}" type="pres">
      <dgm:prSet presAssocID="{DEE3225C-712D-4FE8-98B0-4FC1B542FD7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5E6A3BC-DF54-4908-91CD-CCC7BC000F5D}" type="pres">
      <dgm:prSet presAssocID="{3D75EC15-D851-40DA-B54C-7712B6009F5D}" presName="spacer" presStyleCnt="0"/>
      <dgm:spPr/>
    </dgm:pt>
    <dgm:pt modelId="{318BBABD-B955-4060-97B5-E37846B3199F}" type="pres">
      <dgm:prSet presAssocID="{8702FF28-ECB7-4BA5-975E-A4F17EF0154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92670C1-C1EB-49A4-B372-373C0006F7C1}" type="pres">
      <dgm:prSet presAssocID="{C7841858-605F-492E-A224-9A70E1171925}" presName="spacer" presStyleCnt="0"/>
      <dgm:spPr/>
    </dgm:pt>
    <dgm:pt modelId="{CA6A8477-8047-4B27-BF53-D5FB22238017}" type="pres">
      <dgm:prSet presAssocID="{876D56B4-2E1C-471D-B4C9-C00366595B9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3BCD4B3-5E4F-4AB9-8663-24F39A83D418}" type="pres">
      <dgm:prSet presAssocID="{681DCBAD-DC78-44BF-A4B1-E6B49A223512}" presName="spacer" presStyleCnt="0"/>
      <dgm:spPr/>
    </dgm:pt>
    <dgm:pt modelId="{FC9FDEF0-1BE3-4B09-98AF-EDE38ADA4172}" type="pres">
      <dgm:prSet presAssocID="{2DF93CFB-443D-4BA1-A84C-CCEA204295C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ED4110C7-4520-4467-95C3-69395A2E058F}" type="pres">
      <dgm:prSet presAssocID="{E38CAA8A-3670-4B82-90D3-FEBB15F61C6E}" presName="spacer" presStyleCnt="0"/>
      <dgm:spPr/>
    </dgm:pt>
    <dgm:pt modelId="{9ABB8B57-FE19-4F95-9153-9042948F8A7D}" type="pres">
      <dgm:prSet presAssocID="{E10A0221-9D71-46BA-A52C-15D0AD2D09B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C242906-0D23-42F6-B15A-77FDBF59ED3C}" srcId="{BF139456-82F0-41B4-AC1C-41656BC7132F}" destId="{DD41C537-2761-499A-BA16-6EAF834A87BE}" srcOrd="0" destOrd="0" parTransId="{FBA035AE-E944-4CEB-9F78-57AD8D078D97}" sibTransId="{2EBDB1BE-5437-48EC-8F57-6D7A78BCCD01}"/>
    <dgm:cxn modelId="{C53D2709-E02B-4321-B294-AD4487CED176}" srcId="{BF139456-82F0-41B4-AC1C-41656BC7132F}" destId="{8702FF28-ECB7-4BA5-975E-A4F17EF01541}" srcOrd="3" destOrd="0" parTransId="{BA36A375-830C-4AF5-93AD-7F41FD5C2271}" sibTransId="{C7841858-605F-492E-A224-9A70E1171925}"/>
    <dgm:cxn modelId="{AF54200A-E76C-4175-8A6C-C9DC515CE5B9}" srcId="{BF139456-82F0-41B4-AC1C-41656BC7132F}" destId="{2DF93CFB-443D-4BA1-A84C-CCEA204295C1}" srcOrd="5" destOrd="0" parTransId="{2F28526F-18FB-49A1-893F-0D6C0179240C}" sibTransId="{E38CAA8A-3670-4B82-90D3-FEBB15F61C6E}"/>
    <dgm:cxn modelId="{34B32A14-5B46-441F-8EA9-033E0294D8EA}" type="presOf" srcId="{DD41C537-2761-499A-BA16-6EAF834A87BE}" destId="{1E8B6ACB-A7F2-44EC-8D2E-C4E78EF6CC89}" srcOrd="0" destOrd="0" presId="urn:microsoft.com/office/officeart/2005/8/layout/vList2"/>
    <dgm:cxn modelId="{33C68A21-4FDE-4663-9C13-127CAFC334C6}" srcId="{BF139456-82F0-41B4-AC1C-41656BC7132F}" destId="{505757A2-216E-4BD8-8791-4129A5392201}" srcOrd="1" destOrd="0" parTransId="{AA06A56D-2778-43DD-8AC2-C645257A8654}" sibTransId="{8B280848-5188-4A87-B920-D89DD19D776F}"/>
    <dgm:cxn modelId="{057DC72F-9D35-4BBA-B77D-E87AE5DF449E}" type="presOf" srcId="{505757A2-216E-4BD8-8791-4129A5392201}" destId="{95CEF7C4-5532-4925-9845-B626CAEE2BA0}" srcOrd="0" destOrd="0" presId="urn:microsoft.com/office/officeart/2005/8/layout/vList2"/>
    <dgm:cxn modelId="{5504436B-8BEE-4911-8C49-3076E6F3A84E}" srcId="{BF139456-82F0-41B4-AC1C-41656BC7132F}" destId="{876D56B4-2E1C-471D-B4C9-C00366595B97}" srcOrd="4" destOrd="0" parTransId="{62E88F68-3A68-43D9-9A46-8EC3CD61207E}" sibTransId="{681DCBAD-DC78-44BF-A4B1-E6B49A223512}"/>
    <dgm:cxn modelId="{B112BE7B-E51C-42D7-A024-A7D1B6BF86CC}" type="presOf" srcId="{BF139456-82F0-41B4-AC1C-41656BC7132F}" destId="{AA57D90D-2AC9-415A-8E25-6A9E8E8DFF22}" srcOrd="0" destOrd="0" presId="urn:microsoft.com/office/officeart/2005/8/layout/vList2"/>
    <dgm:cxn modelId="{391B2A7F-59E5-41DF-BBF7-7247664D8752}" type="presOf" srcId="{DEE3225C-712D-4FE8-98B0-4FC1B542FD79}" destId="{6CF814AF-A927-4DB4-837F-9494D046C40B}" srcOrd="0" destOrd="0" presId="urn:microsoft.com/office/officeart/2005/8/layout/vList2"/>
    <dgm:cxn modelId="{6DF097A1-6A27-45D6-A6FD-BC114E2C478F}" type="presOf" srcId="{E10A0221-9D71-46BA-A52C-15D0AD2D09BD}" destId="{9ABB8B57-FE19-4F95-9153-9042948F8A7D}" srcOrd="0" destOrd="0" presId="urn:microsoft.com/office/officeart/2005/8/layout/vList2"/>
    <dgm:cxn modelId="{684FA1B1-BCDD-46B7-8BCF-9358CA3B9E86}" srcId="{BF139456-82F0-41B4-AC1C-41656BC7132F}" destId="{DEE3225C-712D-4FE8-98B0-4FC1B542FD79}" srcOrd="2" destOrd="0" parTransId="{DD2E2558-9669-4D5D-8BFE-D523F00E6321}" sibTransId="{3D75EC15-D851-40DA-B54C-7712B6009F5D}"/>
    <dgm:cxn modelId="{F08A26C1-A20A-46B9-ADA1-DB003E80D5A2}" srcId="{BF139456-82F0-41B4-AC1C-41656BC7132F}" destId="{E10A0221-9D71-46BA-A52C-15D0AD2D09BD}" srcOrd="6" destOrd="0" parTransId="{90AA25FB-E78E-4F77-9F95-8423DCFB1DD4}" sibTransId="{8F7FFF5E-D8F3-45C3-9B91-DDA8C5FE0D24}"/>
    <dgm:cxn modelId="{F39B20C2-0969-4400-8E4B-A25B541538A5}" type="presOf" srcId="{2DF93CFB-443D-4BA1-A84C-CCEA204295C1}" destId="{FC9FDEF0-1BE3-4B09-98AF-EDE38ADA4172}" srcOrd="0" destOrd="0" presId="urn:microsoft.com/office/officeart/2005/8/layout/vList2"/>
    <dgm:cxn modelId="{44E0C4CB-8A80-4C86-A9F3-CD9E81C03764}" type="presOf" srcId="{876D56B4-2E1C-471D-B4C9-C00366595B97}" destId="{CA6A8477-8047-4B27-BF53-D5FB22238017}" srcOrd="0" destOrd="0" presId="urn:microsoft.com/office/officeart/2005/8/layout/vList2"/>
    <dgm:cxn modelId="{21D78CDD-FDFF-4E91-954B-7F464E7AA80C}" type="presOf" srcId="{8702FF28-ECB7-4BA5-975E-A4F17EF01541}" destId="{318BBABD-B955-4060-97B5-E37846B3199F}" srcOrd="0" destOrd="0" presId="urn:microsoft.com/office/officeart/2005/8/layout/vList2"/>
    <dgm:cxn modelId="{67F0B838-FECF-464E-AE3A-B20D13E52661}" type="presParOf" srcId="{AA57D90D-2AC9-415A-8E25-6A9E8E8DFF22}" destId="{1E8B6ACB-A7F2-44EC-8D2E-C4E78EF6CC89}" srcOrd="0" destOrd="0" presId="urn:microsoft.com/office/officeart/2005/8/layout/vList2"/>
    <dgm:cxn modelId="{7E70BDBC-0C34-477B-8DB4-0CF0623E0290}" type="presParOf" srcId="{AA57D90D-2AC9-415A-8E25-6A9E8E8DFF22}" destId="{98EA5083-5CA9-4F1A-90BF-CDA197532519}" srcOrd="1" destOrd="0" presId="urn:microsoft.com/office/officeart/2005/8/layout/vList2"/>
    <dgm:cxn modelId="{5EF75BA5-9279-4F1A-9408-066E35FBF891}" type="presParOf" srcId="{AA57D90D-2AC9-415A-8E25-6A9E8E8DFF22}" destId="{95CEF7C4-5532-4925-9845-B626CAEE2BA0}" srcOrd="2" destOrd="0" presId="urn:microsoft.com/office/officeart/2005/8/layout/vList2"/>
    <dgm:cxn modelId="{40B3C298-88E1-4B14-8018-9E560D3E73D0}" type="presParOf" srcId="{AA57D90D-2AC9-415A-8E25-6A9E8E8DFF22}" destId="{B756B7CE-9C9E-44C6-B54B-3C384A17336D}" srcOrd="3" destOrd="0" presId="urn:microsoft.com/office/officeart/2005/8/layout/vList2"/>
    <dgm:cxn modelId="{8D4E7354-5FC0-4CFD-9AE2-2EAB59B422E6}" type="presParOf" srcId="{AA57D90D-2AC9-415A-8E25-6A9E8E8DFF22}" destId="{6CF814AF-A927-4DB4-837F-9494D046C40B}" srcOrd="4" destOrd="0" presId="urn:microsoft.com/office/officeart/2005/8/layout/vList2"/>
    <dgm:cxn modelId="{1FDAC404-35C4-4414-8023-620D7BD0E584}" type="presParOf" srcId="{AA57D90D-2AC9-415A-8E25-6A9E8E8DFF22}" destId="{15E6A3BC-DF54-4908-91CD-CCC7BC000F5D}" srcOrd="5" destOrd="0" presId="urn:microsoft.com/office/officeart/2005/8/layout/vList2"/>
    <dgm:cxn modelId="{E411CDA4-3969-4D0D-B338-088DD93138B2}" type="presParOf" srcId="{AA57D90D-2AC9-415A-8E25-6A9E8E8DFF22}" destId="{318BBABD-B955-4060-97B5-E37846B3199F}" srcOrd="6" destOrd="0" presId="urn:microsoft.com/office/officeart/2005/8/layout/vList2"/>
    <dgm:cxn modelId="{5510C9F5-9662-44E9-B63E-2FCD2259B97B}" type="presParOf" srcId="{AA57D90D-2AC9-415A-8E25-6A9E8E8DFF22}" destId="{392670C1-C1EB-49A4-B372-373C0006F7C1}" srcOrd="7" destOrd="0" presId="urn:microsoft.com/office/officeart/2005/8/layout/vList2"/>
    <dgm:cxn modelId="{BA078E4B-F9ED-4A01-B6B7-D1993517236C}" type="presParOf" srcId="{AA57D90D-2AC9-415A-8E25-6A9E8E8DFF22}" destId="{CA6A8477-8047-4B27-BF53-D5FB22238017}" srcOrd="8" destOrd="0" presId="urn:microsoft.com/office/officeart/2005/8/layout/vList2"/>
    <dgm:cxn modelId="{4907F1ED-7E57-4C17-A6B0-29C72177B6B6}" type="presParOf" srcId="{AA57D90D-2AC9-415A-8E25-6A9E8E8DFF22}" destId="{93BCD4B3-5E4F-4AB9-8663-24F39A83D418}" srcOrd="9" destOrd="0" presId="urn:microsoft.com/office/officeart/2005/8/layout/vList2"/>
    <dgm:cxn modelId="{CD35C9B3-29EB-4110-904E-762E0083CDCF}" type="presParOf" srcId="{AA57D90D-2AC9-415A-8E25-6A9E8E8DFF22}" destId="{FC9FDEF0-1BE3-4B09-98AF-EDE38ADA4172}" srcOrd="10" destOrd="0" presId="urn:microsoft.com/office/officeart/2005/8/layout/vList2"/>
    <dgm:cxn modelId="{8E5F2097-BF07-4937-88AF-468453898857}" type="presParOf" srcId="{AA57D90D-2AC9-415A-8E25-6A9E8E8DFF22}" destId="{ED4110C7-4520-4467-95C3-69395A2E058F}" srcOrd="11" destOrd="0" presId="urn:microsoft.com/office/officeart/2005/8/layout/vList2"/>
    <dgm:cxn modelId="{FB85491C-0DDF-4BE9-9C91-D0CBA2DF32AB}" type="presParOf" srcId="{AA57D90D-2AC9-415A-8E25-6A9E8E8DFF22}" destId="{9ABB8B57-FE19-4F95-9153-9042948F8A7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B6ACB-A7F2-44EC-8D2E-C4E78EF6CC89}">
      <dsp:nvSpPr>
        <dsp:cNvPr id="0" name=""/>
        <dsp:cNvSpPr/>
      </dsp:nvSpPr>
      <dsp:spPr>
        <a:xfrm>
          <a:off x="0" y="37633"/>
          <a:ext cx="647069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kern="1200" dirty="0"/>
            <a:t>1. Fundamentos para la perforación y voladura en Minería</a:t>
          </a:r>
          <a:endParaRPr lang="en-US" sz="1900" kern="1200" dirty="0"/>
        </a:p>
      </dsp:txBody>
      <dsp:txXfrm>
        <a:off x="22246" y="59879"/>
        <a:ext cx="6426204" cy="411223"/>
      </dsp:txXfrm>
    </dsp:sp>
    <dsp:sp modelId="{95CEF7C4-5532-4925-9845-B626CAEE2BA0}">
      <dsp:nvSpPr>
        <dsp:cNvPr id="0" name=""/>
        <dsp:cNvSpPr/>
      </dsp:nvSpPr>
      <dsp:spPr>
        <a:xfrm>
          <a:off x="0" y="548068"/>
          <a:ext cx="647069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kern="1200" dirty="0"/>
            <a:t>Aspectos Geológicos </a:t>
          </a:r>
          <a:endParaRPr lang="en-US" sz="1900" kern="1200" dirty="0"/>
        </a:p>
      </dsp:txBody>
      <dsp:txXfrm>
        <a:off x="22246" y="570314"/>
        <a:ext cx="6426204" cy="411223"/>
      </dsp:txXfrm>
    </dsp:sp>
    <dsp:sp modelId="{6CF814AF-A927-4DB4-837F-9494D046C40B}">
      <dsp:nvSpPr>
        <dsp:cNvPr id="0" name=""/>
        <dsp:cNvSpPr/>
      </dsp:nvSpPr>
      <dsp:spPr>
        <a:xfrm>
          <a:off x="0" y="1058503"/>
          <a:ext cx="647069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kern="1200" dirty="0"/>
            <a:t>Aspectos </a:t>
          </a:r>
          <a:r>
            <a:rPr lang="es-PE" sz="1900" kern="1200" dirty="0" err="1"/>
            <a:t>Geomecánicos</a:t>
          </a:r>
          <a:endParaRPr lang="en-US" sz="1900" kern="1200" dirty="0"/>
        </a:p>
      </dsp:txBody>
      <dsp:txXfrm>
        <a:off x="22246" y="1080749"/>
        <a:ext cx="6426204" cy="411223"/>
      </dsp:txXfrm>
    </dsp:sp>
    <dsp:sp modelId="{318BBABD-B955-4060-97B5-E37846B3199F}">
      <dsp:nvSpPr>
        <dsp:cNvPr id="0" name=""/>
        <dsp:cNvSpPr/>
      </dsp:nvSpPr>
      <dsp:spPr>
        <a:xfrm>
          <a:off x="0" y="1568938"/>
          <a:ext cx="647069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kern="1200"/>
            <a:t>Parámetros claves para la perforación </a:t>
          </a:r>
          <a:endParaRPr lang="en-US" sz="1900" kern="1200"/>
        </a:p>
      </dsp:txBody>
      <dsp:txXfrm>
        <a:off x="22246" y="1591184"/>
        <a:ext cx="6426204" cy="411223"/>
      </dsp:txXfrm>
    </dsp:sp>
    <dsp:sp modelId="{CA6A8477-8047-4B27-BF53-D5FB22238017}">
      <dsp:nvSpPr>
        <dsp:cNvPr id="0" name=""/>
        <dsp:cNvSpPr/>
      </dsp:nvSpPr>
      <dsp:spPr>
        <a:xfrm>
          <a:off x="0" y="2079373"/>
          <a:ext cx="647069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kern="1200"/>
            <a:t>Parámetros claves para la voladura</a:t>
          </a:r>
          <a:endParaRPr lang="en-US" sz="1900" kern="1200"/>
        </a:p>
      </dsp:txBody>
      <dsp:txXfrm>
        <a:off x="22246" y="2101619"/>
        <a:ext cx="6426204" cy="411223"/>
      </dsp:txXfrm>
    </dsp:sp>
    <dsp:sp modelId="{FC9FDEF0-1BE3-4B09-98AF-EDE38ADA4172}">
      <dsp:nvSpPr>
        <dsp:cNvPr id="0" name=""/>
        <dsp:cNvSpPr/>
      </dsp:nvSpPr>
      <dsp:spPr>
        <a:xfrm>
          <a:off x="0" y="2589808"/>
          <a:ext cx="647069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kern="1200" dirty="0"/>
            <a:t>Planificación en Oficina</a:t>
          </a:r>
          <a:endParaRPr lang="en-US" sz="1900" kern="1200" dirty="0"/>
        </a:p>
      </dsp:txBody>
      <dsp:txXfrm>
        <a:off x="22246" y="2612054"/>
        <a:ext cx="6426204" cy="411223"/>
      </dsp:txXfrm>
    </dsp:sp>
    <dsp:sp modelId="{9ABB8B57-FE19-4F95-9153-9042948F8A7D}">
      <dsp:nvSpPr>
        <dsp:cNvPr id="0" name=""/>
        <dsp:cNvSpPr/>
      </dsp:nvSpPr>
      <dsp:spPr>
        <a:xfrm>
          <a:off x="0" y="3100243"/>
          <a:ext cx="6470696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kern="1200" dirty="0"/>
            <a:t>Planificación en el Campo</a:t>
          </a:r>
          <a:endParaRPr lang="en-US" sz="1900" kern="1200" dirty="0"/>
        </a:p>
      </dsp:txBody>
      <dsp:txXfrm>
        <a:off x="22246" y="3122489"/>
        <a:ext cx="6426204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18347-8672-403E-87C7-42AC6F8BB28A}" type="datetimeFigureOut">
              <a:rPr lang="es-PE" smtClean="0"/>
              <a:t>24/05/2024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6C535-A7D3-45CD-A10A-0ED7F5F460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09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45254-A9EF-D941-9458-634DA6152E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7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A780D-7F8D-456B-99E7-A7EF7A231868}" type="slidenum">
              <a:rPr lang="es-PE" smtClean="0"/>
              <a:t>50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8388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rticipa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8FBB-41AD-F749-A665-43B9D181F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71" y="477514"/>
            <a:ext cx="9643730" cy="40011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lnSpc>
                <a:spcPct val="100000"/>
              </a:lnSpc>
              <a:defRPr sz="2600" b="1" spc="50" baseline="0"/>
            </a:lvl1pPr>
          </a:lstStyle>
          <a:p>
            <a:r>
              <a:rPr lang="en-US" dirty="0"/>
              <a:t>Participants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9754-BCD8-CB4B-ADE8-5DDBCBF185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2761" y="3013813"/>
            <a:ext cx="2887971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Employee 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5159B4-3EB4-4507-AB3A-CC8418C41A79}"/>
              </a:ext>
            </a:extLst>
          </p:cNvPr>
          <p:cNvCxnSpPr/>
          <p:nvPr userDrawn="1"/>
        </p:nvCxnSpPr>
        <p:spPr>
          <a:xfrm>
            <a:off x="567070" y="947336"/>
            <a:ext cx="11057861" cy="0"/>
          </a:xfrm>
          <a:prstGeom prst="line">
            <a:avLst/>
          </a:prstGeom>
          <a:ln>
            <a:solidFill>
              <a:srgbClr val="B83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F7744-740E-4888-BB70-CFE784E85788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3481" y="718075"/>
            <a:ext cx="1239079" cy="17553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560F44-6696-41AD-8795-FFA7C38416C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2761" y="3235269"/>
            <a:ext cx="2887971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Employee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A5167F4-98C5-43D7-B785-FF2BD9E6A0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629017" y="6265921"/>
            <a:ext cx="6003543" cy="1177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800">
                <a:latin typeface="+mn-lt"/>
              </a:defRPr>
            </a:lvl1pPr>
          </a:lstStyle>
          <a:p>
            <a:pPr lvl="0"/>
            <a:r>
              <a:rPr lang="en-US"/>
              <a:t>Insert source name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7BEFE3A-DDCB-4101-B2CE-5F0D5DBB480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622761" y="3777650"/>
            <a:ext cx="2887971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Employee 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441FBA9-3D7F-40BB-BEE4-8CF3365493C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22761" y="3999106"/>
            <a:ext cx="2887971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Employee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4F09E64-FB5F-43E4-A782-003FC67754C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622761" y="4551449"/>
            <a:ext cx="2887971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Employee Name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69D9CD2-C93A-4B12-94B5-82BC78BA8D0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22761" y="4772905"/>
            <a:ext cx="2887971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Employee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23B3CE3-0005-4F24-8843-B28A141DDC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29017" y="1674114"/>
            <a:ext cx="6003543" cy="4459837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74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6171B0A-3497-42BD-8B48-603A64F2EE1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7071" y="1417591"/>
            <a:ext cx="4994261" cy="24622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CBC84E-ECF9-4A22-B832-BE6AE6C01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71" y="477514"/>
            <a:ext cx="9643730" cy="40011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>
              <a:lnSpc>
                <a:spcPct val="100000"/>
              </a:lnSpc>
              <a:defRPr sz="2600" b="1" spc="50" baseline="0"/>
            </a:lvl1pPr>
          </a:lstStyle>
          <a:p>
            <a:r>
              <a:rPr lang="en-US" dirty="0"/>
              <a:t>Text Slide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753F6B-2A74-418C-8247-9A02DB7E7DD9}"/>
              </a:ext>
            </a:extLst>
          </p:cNvPr>
          <p:cNvCxnSpPr/>
          <p:nvPr userDrawn="1"/>
        </p:nvCxnSpPr>
        <p:spPr>
          <a:xfrm>
            <a:off x="567070" y="947336"/>
            <a:ext cx="11057861" cy="0"/>
          </a:xfrm>
          <a:prstGeom prst="line">
            <a:avLst/>
          </a:prstGeom>
          <a:ln>
            <a:solidFill>
              <a:srgbClr val="B833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3B13D4-78B0-4043-84FD-FAEDD45818F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70" y="2134515"/>
            <a:ext cx="6813444" cy="279518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200" b="0" cap="none" baseline="0">
                <a:latin typeface="+mj-lt"/>
              </a:defRPr>
            </a:lvl1pPr>
          </a:lstStyle>
          <a:p>
            <a:pPr lvl="0"/>
            <a:r>
              <a:rPr lang="en-US" dirty="0"/>
              <a:t>First sentence.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Second sentence.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Third sentence.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Fourth sentence.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Fifth sentence.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Sixth sentence</a:t>
            </a:r>
          </a:p>
        </p:txBody>
      </p:sp>
    </p:spTree>
    <p:extLst>
      <p:ext uri="{BB962C8B-B14F-4D97-AF65-F5344CB8AC3E}">
        <p14:creationId xmlns:p14="http://schemas.microsoft.com/office/powerpoint/2010/main" val="116405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EAD24EA-5A49-DDE4-FB73-2AC72DABE2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4706238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7" imgW="473" imgH="473" progId="TCLayout.ActiveDocument.1">
                  <p:embed/>
                </p:oleObj>
              </mc:Choice>
              <mc:Fallback>
                <p:oleObj name="Diapositiva de think-cell" r:id="rId17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24/05/2024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1206C6-AA08-55BD-F04E-CF0093B1F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5" t="18547" r="5288" b="11709"/>
          <a:stretch/>
        </p:blipFill>
        <p:spPr>
          <a:xfrm>
            <a:off x="140677" y="1221522"/>
            <a:ext cx="5879124" cy="39051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5A959C-A1EA-300E-6A1A-D7BB9F7A1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13" t="18120" r="4808" b="12222"/>
          <a:stretch/>
        </p:blipFill>
        <p:spPr>
          <a:xfrm>
            <a:off x="6172199" y="1221523"/>
            <a:ext cx="5879124" cy="39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3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B9A758-E8D8-98CB-5996-5AEC3608B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6" t="21111" r="6678" b="14615"/>
          <a:stretch/>
        </p:blipFill>
        <p:spPr>
          <a:xfrm>
            <a:off x="2004644" y="1312987"/>
            <a:ext cx="8182709" cy="46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277376-1139-35D2-8693-A15A1DED5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8" t="28889" r="7318" b="17863"/>
          <a:stretch/>
        </p:blipFill>
        <p:spPr>
          <a:xfrm>
            <a:off x="1297595" y="1406771"/>
            <a:ext cx="9596809" cy="449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5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1ED63C-7ED7-9A52-5C8B-9682E5FA6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0" t="28803" r="6731" b="18718"/>
          <a:stretch/>
        </p:blipFill>
        <p:spPr>
          <a:xfrm>
            <a:off x="1426438" y="1453661"/>
            <a:ext cx="9339124" cy="43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6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AD0E99-11F4-D421-CA0E-918F7D5F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4" t="20684" r="5502" b="17948"/>
          <a:stretch/>
        </p:blipFill>
        <p:spPr>
          <a:xfrm>
            <a:off x="1576753" y="1418492"/>
            <a:ext cx="9260377" cy="49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4604D4-ADB9-48DD-7BAC-1DD1AF9D6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96" t="21538" r="6143" b="18718"/>
          <a:stretch/>
        </p:blipFill>
        <p:spPr>
          <a:xfrm>
            <a:off x="1852245" y="1477107"/>
            <a:ext cx="8770134" cy="45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6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0876C6-55CD-9643-4E4A-8D6A1765E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6" t="20171" r="5395" b="17265"/>
          <a:stretch/>
        </p:blipFill>
        <p:spPr>
          <a:xfrm>
            <a:off x="1758462" y="1324707"/>
            <a:ext cx="8868955" cy="4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24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0BD365-4959-2607-CD40-A1D45E685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9" t="19573" r="4755" b="15384"/>
          <a:stretch/>
        </p:blipFill>
        <p:spPr>
          <a:xfrm>
            <a:off x="2095499" y="1342293"/>
            <a:ext cx="8001001" cy="446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84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E54047-A742-8068-D323-16B4CD97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6" t="19060" r="5716" b="14530"/>
          <a:stretch/>
        </p:blipFill>
        <p:spPr>
          <a:xfrm>
            <a:off x="757084" y="1052798"/>
            <a:ext cx="4834824" cy="2780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7022CA-73DF-ADD4-ED8D-872995ACA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6" t="18869" r="6090" b="16068"/>
          <a:stretch/>
        </p:blipFill>
        <p:spPr>
          <a:xfrm>
            <a:off x="6600093" y="1105552"/>
            <a:ext cx="4834824" cy="27278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5D5590-622E-49D1-3B01-A97D0E16BA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6" t="18974" r="5074" b="15352"/>
          <a:stretch/>
        </p:blipFill>
        <p:spPr>
          <a:xfrm>
            <a:off x="757084" y="3933745"/>
            <a:ext cx="4834824" cy="27806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25A1F1-E2B0-02EC-8B85-6CDCF62117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6" t="18633" r="5182" b="16121"/>
          <a:stretch/>
        </p:blipFill>
        <p:spPr>
          <a:xfrm>
            <a:off x="6600093" y="3933745"/>
            <a:ext cx="4793793" cy="27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5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0A845D-9A10-4B9A-433D-B70830051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7" t="18375" r="5395" b="15385"/>
          <a:stretch/>
        </p:blipFill>
        <p:spPr>
          <a:xfrm>
            <a:off x="691661" y="1727455"/>
            <a:ext cx="4894385" cy="28328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79CEF1-54E2-DEC7-65E8-8EEA4F9C0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6" t="18803" r="5715" b="16068"/>
          <a:stretch/>
        </p:blipFill>
        <p:spPr>
          <a:xfrm>
            <a:off x="6547340" y="1741617"/>
            <a:ext cx="4952999" cy="28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0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9" y="2423937"/>
            <a:ext cx="98816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SUPERVISIÓN EN PERFORACION </a:t>
            </a:r>
          </a:p>
          <a:p>
            <a:r>
              <a:rPr lang="es-ES" sz="30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Y VOLADURA SUPERFICIAL Y SUBTERRÁNEA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FORMACIÓN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DA573CD-CB22-437F-AA2F-9E30B54C208A}"/>
              </a:ext>
            </a:extLst>
          </p:cNvPr>
          <p:cNvSpPr txBox="1"/>
          <p:nvPr/>
        </p:nvSpPr>
        <p:spPr>
          <a:xfrm>
            <a:off x="8339328" y="4638501"/>
            <a:ext cx="3090672" cy="1241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defTabSz="914400" fontAlgn="auto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Presentado</a:t>
            </a: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por: </a:t>
            </a:r>
          </a:p>
          <a:p>
            <a:pPr marL="0" marR="0" lvl="0" indent="-228600" defTabSz="914400" fontAlgn="auto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MBA, Ing.  Hernán Navea </a:t>
            </a:r>
            <a:r>
              <a:rPr kumimoji="0" lang="en-US" sz="1600" b="0" i="0" u="none" strike="noStrike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Zárate</a:t>
            </a:r>
            <a:endParaRPr kumimoji="0" lang="en-US" sz="16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-228600" defTabSz="914400" fontAlgn="auto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</a:t>
            </a:r>
            <a:r>
              <a:rPr kumimoji="0" lang="es-CL" sz="3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geomec</a:t>
            </a:r>
            <a:r>
              <a:rPr lang="es-CL" sz="3200" dirty="0" err="1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ánicos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4AB499-C7CF-57F8-2330-6E9AF6961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24" t="7691" r="23451" b="4726"/>
          <a:stretch/>
        </p:blipFill>
        <p:spPr>
          <a:xfrm>
            <a:off x="3870720" y="1101968"/>
            <a:ext cx="4054080" cy="55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40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</a:t>
            </a:r>
            <a:r>
              <a:rPr kumimoji="0" lang="es-CL" sz="3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geomec</a:t>
            </a:r>
            <a:r>
              <a:rPr lang="es-CL" sz="3200" dirty="0" err="1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ánicos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9482CC-62FF-6460-30CE-86AA9AF3F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0" t="17350" r="2564" b="12051"/>
          <a:stretch/>
        </p:blipFill>
        <p:spPr>
          <a:xfrm>
            <a:off x="1438311" y="1189892"/>
            <a:ext cx="9315378" cy="52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1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</a:t>
            </a:r>
            <a:r>
              <a:rPr kumimoji="0" lang="es-CL" sz="3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geomec</a:t>
            </a:r>
            <a:r>
              <a:rPr lang="es-CL" sz="3200" dirty="0" err="1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ánicos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FC78DF-B57B-6C4B-BA9F-6CB3569E8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55" t="20000" r="3899" b="14530"/>
          <a:stretch/>
        </p:blipFill>
        <p:spPr>
          <a:xfrm>
            <a:off x="2028092" y="1371599"/>
            <a:ext cx="8135816" cy="448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</a:t>
            </a:r>
            <a:r>
              <a:rPr kumimoji="0" lang="es-CL" sz="3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geomec</a:t>
            </a:r>
            <a:r>
              <a:rPr lang="es-CL" sz="3200" dirty="0" err="1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ánicos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ACCA31-70B4-0121-89EC-7CE3DEBC2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6" t="10769" r="18474" b="5641"/>
          <a:stretch/>
        </p:blipFill>
        <p:spPr>
          <a:xfrm>
            <a:off x="3566274" y="996156"/>
            <a:ext cx="5059449" cy="573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0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</a:t>
            </a:r>
            <a:r>
              <a:rPr kumimoji="0" lang="es-CL" sz="3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geomec</a:t>
            </a:r>
            <a:r>
              <a:rPr lang="es-CL" sz="3200" dirty="0" err="1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ánicos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01D782-DB6F-127A-55FE-698E3647C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51" t="29914" r="12073" b="18633"/>
          <a:stretch/>
        </p:blipFill>
        <p:spPr>
          <a:xfrm>
            <a:off x="281355" y="1746738"/>
            <a:ext cx="3815862" cy="35286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90FD49-6292-7FDF-3754-D8808D822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51" t="19060" r="9936" b="17778"/>
          <a:stretch/>
        </p:blipFill>
        <p:spPr>
          <a:xfrm>
            <a:off x="4800601" y="1424353"/>
            <a:ext cx="6881446" cy="43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0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Perforación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608805-5286-BC12-3583-D2AAD4C89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" t="24443" r="11538" b="8719"/>
          <a:stretch/>
        </p:blipFill>
        <p:spPr>
          <a:xfrm>
            <a:off x="123091" y="1577826"/>
            <a:ext cx="7608279" cy="37023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AC2EBA-0C68-D1C5-16C3-61BF5DD80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36" t="18462" r="20994" b="7265"/>
          <a:stretch/>
        </p:blipFill>
        <p:spPr>
          <a:xfrm>
            <a:off x="7971692" y="1471245"/>
            <a:ext cx="4009292" cy="41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1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Perforación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49432B-12C0-55AA-E78C-16F76A464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9" t="7436" r="22436" b="13889"/>
          <a:stretch/>
        </p:blipFill>
        <p:spPr>
          <a:xfrm>
            <a:off x="357554" y="1138384"/>
            <a:ext cx="4191000" cy="53955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53C864-8543-003C-02A9-C49DBEEAE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24" t="21325" r="23023" b="24957"/>
          <a:stretch/>
        </p:blipFill>
        <p:spPr>
          <a:xfrm>
            <a:off x="4776168" y="1138384"/>
            <a:ext cx="3148632" cy="28763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2BEA581-5370-C5CC-B340-9C47F6FCE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57" t="12308" r="24199" b="9743"/>
          <a:stretch/>
        </p:blipFill>
        <p:spPr>
          <a:xfrm>
            <a:off x="8071338" y="1163296"/>
            <a:ext cx="3933093" cy="53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4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Perforación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DE6DE0-3E00-D607-1EF9-190D8D08D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11" t="18034" r="23077" b="21453"/>
          <a:stretch/>
        </p:blipFill>
        <p:spPr>
          <a:xfrm>
            <a:off x="158673" y="1535722"/>
            <a:ext cx="3352389" cy="34348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59ECA1-6044-23FD-6878-CF62B517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41" t="9658" r="4434" b="10000"/>
          <a:stretch/>
        </p:blipFill>
        <p:spPr>
          <a:xfrm>
            <a:off x="4016572" y="1600198"/>
            <a:ext cx="3426163" cy="34348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DE37AD-8370-3DA8-B004-94FCA6643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58" t="11880" r="23130" b="14530"/>
          <a:stretch/>
        </p:blipFill>
        <p:spPr>
          <a:xfrm>
            <a:off x="7948246" y="1535722"/>
            <a:ext cx="3962400" cy="50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43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Perforación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DE6DE0-3E00-D607-1EF9-190D8D08D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11" t="18034" r="23077" b="21453"/>
          <a:stretch/>
        </p:blipFill>
        <p:spPr>
          <a:xfrm>
            <a:off x="158673" y="1535722"/>
            <a:ext cx="3352389" cy="34348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59ECA1-6044-23FD-6878-CF62B517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41" t="9658" r="4434" b="10000"/>
          <a:stretch/>
        </p:blipFill>
        <p:spPr>
          <a:xfrm>
            <a:off x="4016572" y="1600198"/>
            <a:ext cx="3426163" cy="34348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DE37AD-8370-3DA8-B004-94FCA6643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58" t="11880" r="23130" b="14530"/>
          <a:stretch/>
        </p:blipFill>
        <p:spPr>
          <a:xfrm>
            <a:off x="7948246" y="1535722"/>
            <a:ext cx="3962400" cy="50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4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Perforación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4CBE36-C923-45A3-9794-43D65D0EB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8" t="9231" r="19070" b="23162"/>
          <a:stretch/>
        </p:blipFill>
        <p:spPr>
          <a:xfrm>
            <a:off x="3182815" y="1172307"/>
            <a:ext cx="5826370" cy="54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3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FE2F52D-DA37-53A7-5425-74D1B78461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9397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 vert="horz"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1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84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Fundamentos para la perforación y voladura en Minería(Casos Prácticos)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Perforación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9C9E3D-DE55-D26F-3EEB-3FD91ABF2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26" t="21880" r="13033" b="24957"/>
          <a:stretch/>
        </p:blipFill>
        <p:spPr>
          <a:xfrm>
            <a:off x="99646" y="1418493"/>
            <a:ext cx="5726724" cy="31476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6C2CAE-51BA-B129-84A6-CBD91747F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7" t="23333" r="9990" b="28462"/>
          <a:stretch/>
        </p:blipFill>
        <p:spPr>
          <a:xfrm>
            <a:off x="6095999" y="1418493"/>
            <a:ext cx="5996355" cy="31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02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Perforación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8852D7-18FA-4824-2A1E-87665345F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3" t="22051" r="6465" b="19572"/>
          <a:stretch/>
        </p:blipFill>
        <p:spPr>
          <a:xfrm>
            <a:off x="123092" y="1562790"/>
            <a:ext cx="5972908" cy="31850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EC6B8C0-2D0E-12A8-5164-9A25246B0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8" t="21538" r="9775" b="19829"/>
          <a:stretch/>
        </p:blipFill>
        <p:spPr>
          <a:xfrm>
            <a:off x="6160477" y="1507106"/>
            <a:ext cx="5908431" cy="32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61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Voladura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3A6DD1-2478-BD41-7F5C-4ACC026A5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7" t="17607" r="9669" b="22222"/>
          <a:stretch/>
        </p:blipFill>
        <p:spPr>
          <a:xfrm>
            <a:off x="2379785" y="1494692"/>
            <a:ext cx="7620000" cy="41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93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Voladura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B279CC-12B3-C60F-157A-425E6A781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t="16923" r="5716" b="18034"/>
          <a:stretch/>
        </p:blipFill>
        <p:spPr>
          <a:xfrm>
            <a:off x="392722" y="1687306"/>
            <a:ext cx="5527431" cy="30370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0F3F1E-EB8F-AC52-B842-A6F8F288A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2" t="15984" r="5502" b="22820"/>
          <a:stretch/>
        </p:blipFill>
        <p:spPr>
          <a:xfrm>
            <a:off x="6271849" y="1687305"/>
            <a:ext cx="5527431" cy="30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66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Voladura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B1565E-69D3-D122-A7F8-09738AEC9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5" t="17094" r="5663" b="18462"/>
          <a:stretch/>
        </p:blipFill>
        <p:spPr>
          <a:xfrm>
            <a:off x="1635369" y="1283678"/>
            <a:ext cx="8921261" cy="48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1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Para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metros Clave para la Voladura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A11CCE-F5E7-03D6-52B1-14A88E215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t="17094" r="8280" b="24445"/>
          <a:stretch/>
        </p:blipFill>
        <p:spPr>
          <a:xfrm>
            <a:off x="1805194" y="1277815"/>
            <a:ext cx="8581609" cy="43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5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Oficina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CE18C0-F79D-190F-1F5E-76A80C958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5" t="18120" r="6517" b="17265"/>
          <a:stretch/>
        </p:blipFill>
        <p:spPr>
          <a:xfrm>
            <a:off x="559582" y="1546392"/>
            <a:ext cx="4900245" cy="28374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27B91B-EA26-0732-3180-E99530CA6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4" t="19829" r="5984" b="17179"/>
          <a:stretch/>
        </p:blipFill>
        <p:spPr>
          <a:xfrm>
            <a:off x="6793523" y="1604720"/>
            <a:ext cx="4838893" cy="27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34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Oficina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83A759-C37A-3A86-2145-DADD13978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74" t="17778" r="5983" b="14615"/>
          <a:stretch/>
        </p:blipFill>
        <p:spPr>
          <a:xfrm>
            <a:off x="2215661" y="1324707"/>
            <a:ext cx="7959970" cy="46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1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Oficina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9A89425-0E9E-B334-CE83-875789B36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96" t="20342" r="7105" b="24872"/>
          <a:stretch/>
        </p:blipFill>
        <p:spPr>
          <a:xfrm>
            <a:off x="474288" y="1983076"/>
            <a:ext cx="5363307" cy="318231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9B504A-2CF2-B198-E562-A95CE9745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t="17863" r="4166" b="14701"/>
          <a:stretch/>
        </p:blipFill>
        <p:spPr>
          <a:xfrm>
            <a:off x="6095999" y="1953769"/>
            <a:ext cx="5715000" cy="32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81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Oficina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E38ECD-1FCA-B03E-3A77-7EED2A5D4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8" t="27949" r="5021" b="17863"/>
          <a:stretch/>
        </p:blipFill>
        <p:spPr>
          <a:xfrm>
            <a:off x="2066192" y="1746738"/>
            <a:ext cx="8059615" cy="371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3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7FF49-A56E-4D92-9B47-9704B3D9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912" y="1123365"/>
            <a:ext cx="2135804" cy="7842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Índice</a:t>
            </a:r>
            <a:endParaRPr lang="es-PE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44C9EE4E-54D6-B9BD-E731-B06782A3D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851480"/>
              </p:ext>
            </p:extLst>
          </p:nvPr>
        </p:nvGraphicFramePr>
        <p:xfrm>
          <a:off x="867951" y="2344858"/>
          <a:ext cx="6470696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6138D9-57BE-4CE9-A1AE-FD362481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2329722" cy="3484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CCAB99-DF1F-4775-ACBF-A3AC81CFCD00}" type="datetime1">
              <a:rPr lang="es-PE" smtClean="0"/>
              <a:pPr>
                <a:spcAft>
                  <a:spcPts val="600"/>
                </a:spcAft>
              </a:pPr>
              <a:t>24/05/2024</a:t>
            </a:fld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4CB532-4453-4A79-8954-A2278C9C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81010B-86DA-4ADF-9F27-44166A92FBA2}" type="slidenum">
              <a:rPr lang="es-P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s-PE">
              <a:solidFill>
                <a:srgbClr val="FFFFFF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BF468CA-754F-4CCC-A489-225C172FD124}"/>
              </a:ext>
            </a:extLst>
          </p:cNvPr>
          <p:cNvSpPr txBox="1">
            <a:spLocks/>
          </p:cNvSpPr>
          <p:nvPr/>
        </p:nvSpPr>
        <p:spPr>
          <a:xfrm>
            <a:off x="3233195" y="194145"/>
            <a:ext cx="2135804" cy="7842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Modulo i</a:t>
            </a:r>
            <a:endParaRPr lang="es-PE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1F5AF1-6A71-F99E-8359-76925C714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992" y="2073553"/>
            <a:ext cx="3420208" cy="43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0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Oficina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4D8AE9-A59B-EE65-8829-16F39D48A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8" t="19060" r="4327" b="18120"/>
          <a:stretch/>
        </p:blipFill>
        <p:spPr>
          <a:xfrm>
            <a:off x="2180492" y="1365738"/>
            <a:ext cx="8118231" cy="43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5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Oficina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EEC9C0-DF73-1753-E597-09F61FA6A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3" t="19743" r="6464" b="16837"/>
          <a:stretch/>
        </p:blipFill>
        <p:spPr>
          <a:xfrm>
            <a:off x="2218592" y="1406769"/>
            <a:ext cx="7754816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3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Oficina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2D18D0-DDCD-A0B9-809F-6B6270063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6" t="20703" r="5424" b="17102"/>
          <a:stretch/>
        </p:blipFill>
        <p:spPr>
          <a:xfrm>
            <a:off x="2118945" y="1453661"/>
            <a:ext cx="7954109" cy="42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90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Terreno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8A6BB3-BEA3-5BE4-059C-9910EF09F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" t="32991" r="36592" b="6837"/>
          <a:stretch/>
        </p:blipFill>
        <p:spPr>
          <a:xfrm>
            <a:off x="2769577" y="1670540"/>
            <a:ext cx="6652846" cy="4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33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Terreno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325F1-FDC1-4B71-4EBD-61541444B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t="30000" r="40758" b="30427"/>
          <a:stretch/>
        </p:blipFill>
        <p:spPr>
          <a:xfrm>
            <a:off x="1848220" y="1778977"/>
            <a:ext cx="8495558" cy="35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12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Terreno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8EE2E8-1BCB-6B95-7C19-6D9B2A045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38" t="30770" r="1763" b="15299"/>
          <a:stretch/>
        </p:blipFill>
        <p:spPr>
          <a:xfrm>
            <a:off x="3276599" y="1632439"/>
            <a:ext cx="6060831" cy="45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1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Terreno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669DDA-5A4E-9D1D-5121-DDAAE59C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5" t="24102" r="41239" b="15812"/>
          <a:stretch/>
        </p:blipFill>
        <p:spPr>
          <a:xfrm>
            <a:off x="187569" y="1547448"/>
            <a:ext cx="6131170" cy="41206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11BFFB-5FC1-81C2-229C-D9332AF7D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" t="31112" r="19657" b="17179"/>
          <a:stretch/>
        </p:blipFill>
        <p:spPr>
          <a:xfrm>
            <a:off x="6646984" y="1547449"/>
            <a:ext cx="5404339" cy="41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39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Terreno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10D34C-891C-87B5-591C-D2EC29305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0" t="44872" r="16773" b="23505"/>
          <a:stretch/>
        </p:blipFill>
        <p:spPr>
          <a:xfrm>
            <a:off x="2356338" y="2042746"/>
            <a:ext cx="6983723" cy="27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88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Terreno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3EBE2A-00FF-B576-D2A4-145908663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" t="24529" r="6250" b="30086"/>
          <a:stretch/>
        </p:blipFill>
        <p:spPr>
          <a:xfrm>
            <a:off x="890954" y="1916724"/>
            <a:ext cx="10181492" cy="311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0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Planificación en </a:t>
            </a: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Terreno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1DF458-293A-375F-B4AE-A3486912A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2" t="17350" r="20566" b="32394"/>
          <a:stretch/>
        </p:blipFill>
        <p:spPr>
          <a:xfrm>
            <a:off x="2872153" y="1992924"/>
            <a:ext cx="6740770" cy="344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0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222EEF00-7AD8-44B7-0F94-888214370F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95" imgH="396" progId="TCLayout.ActiveDocument.1">
                  <p:embed/>
                </p:oleObj>
              </mc:Choice>
              <mc:Fallback>
                <p:oleObj name="Diapositiva de think-cell" r:id="rId4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222EEF00-7AD8-44B7-0F94-888214370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CFFE234-AF23-B44E-5DD7-F8B0EA08735C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774E4A-D203-0350-3E7F-3F1D1ECA117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CL" sz="3200" dirty="0">
                <a:solidFill>
                  <a:prstClr val="black"/>
                </a:solidFill>
                <a:latin typeface="Montserrat" panose="02000505000000020004" pitchFamily="2" charset="77"/>
                <a:cs typeface="Calibri Light" panose="020F0302020204030204" pitchFamily="34" charset="0"/>
              </a:rPr>
              <a:t>Reflexión de seguridad.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sp>
        <p:nvSpPr>
          <p:cNvPr id="15" name="4 Rectángulo">
            <a:extLst>
              <a:ext uri="{FF2B5EF4-FFF2-40B4-BE49-F238E27FC236}">
                <a16:creationId xmlns:a16="http://schemas.microsoft.com/office/drawing/2014/main" id="{73AC0051-BC65-AE73-5135-7E13C8EC6E3B}"/>
              </a:ext>
            </a:extLst>
          </p:cNvPr>
          <p:cNvSpPr/>
          <p:nvPr/>
        </p:nvSpPr>
        <p:spPr>
          <a:xfrm>
            <a:off x="571500" y="975305"/>
            <a:ext cx="11072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8885"/>
              </a:buClr>
              <a:buSzTx/>
              <a:tabLst/>
              <a:defRPr/>
            </a:pPr>
            <a:r>
              <a:rPr kumimoji="0" lang="es-ES" sz="2400" u="none" strike="noStrike" kern="1200" cap="none" spc="0" normalizeH="0" baseline="0" noProof="0" dirty="0">
                <a:ln>
                  <a:noFill/>
                </a:ln>
                <a:solidFill>
                  <a:srgbClr val="008B95"/>
                </a:solidFill>
                <a:effectLst/>
                <a:uLnTx/>
                <a:uFillTx/>
                <a:latin typeface="Montserrat" panose="02000505000000020004" pitchFamily="2" charset="77"/>
                <a:ea typeface="Roboto Light" panose="02000000000000000000" pitchFamily="2" charset="0"/>
                <a:cs typeface="Calibri" panose="020F0502020204030204" pitchFamily="34" charset="0"/>
              </a:rPr>
              <a:t>Incidentes de Alto Potencia</a:t>
            </a:r>
            <a:r>
              <a:rPr lang="es-ES" sz="2400" dirty="0">
                <a:solidFill>
                  <a:srgbClr val="008B95"/>
                </a:solidFill>
                <a:latin typeface="Montserrat" panose="02000505000000020004" pitchFamily="2" charset="77"/>
                <a:ea typeface="Roboto Light" panose="02000000000000000000" pitchFamily="2" charset="0"/>
                <a:cs typeface="Calibri" panose="020F0502020204030204" pitchFamily="34" charset="0"/>
              </a:rPr>
              <a:t>l</a:t>
            </a:r>
            <a:endParaRPr kumimoji="0" lang="es-ES" sz="160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ontserrat" panose="02000505000000020004" pitchFamily="2" charset="77"/>
              <a:ea typeface="Roboto Light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0BE139-C19B-7581-805F-96E77FE492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70" t="24176" r="29516" b="20684"/>
          <a:stretch/>
        </p:blipFill>
        <p:spPr>
          <a:xfrm>
            <a:off x="3382107" y="1459774"/>
            <a:ext cx="4806463" cy="50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4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0D860BB3-0BCD-4420-A504-C5303EBF7DFA}"/>
              </a:ext>
            </a:extLst>
          </p:cNvPr>
          <p:cNvSpPr txBox="1">
            <a:spLocks/>
          </p:cNvSpPr>
          <p:nvPr/>
        </p:nvSpPr>
        <p:spPr>
          <a:xfrm>
            <a:off x="393189" y="860690"/>
            <a:ext cx="4739951" cy="569050"/>
          </a:xfrm>
          <a:prstGeom prst="rect">
            <a:avLst/>
          </a:prstGeom>
        </p:spPr>
        <p:txBody>
          <a:bodyPr/>
          <a:lstStyle>
            <a:lvl1pPr marL="0" indent="0" algn="l" defTabSz="680131" rtl="0" eaLnBrk="1" latinLnBrk="0" hangingPunct="1">
              <a:lnSpc>
                <a:spcPct val="130000"/>
              </a:lnSpc>
              <a:spcBef>
                <a:spcPts val="744"/>
              </a:spcBef>
              <a:buFont typeface="Arial" panose="020B0604020202020204" pitchFamily="34" charset="0"/>
              <a:buNone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510098" indent="-170033" algn="l" defTabSz="680131" rtl="0" eaLnBrk="1" latinLnBrk="0" hangingPunct="1">
              <a:lnSpc>
                <a:spcPct val="13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0163" indent="-170033" algn="l" defTabSz="680131" rtl="0" eaLnBrk="1" latinLnBrk="0" hangingPunct="1">
              <a:lnSpc>
                <a:spcPct val="13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90229" indent="-170033" algn="l" defTabSz="680131" rtl="0" eaLnBrk="1" latinLnBrk="0" hangingPunct="1">
              <a:lnSpc>
                <a:spcPct val="13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0294" indent="-170033" algn="l" defTabSz="680131" rtl="0" eaLnBrk="1" latinLnBrk="0" hangingPunct="1">
              <a:lnSpc>
                <a:spcPct val="13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0359" indent="-170033" algn="l" defTabSz="680131" rtl="0" eaLnBrk="1" latinLnBrk="0" hangingPunct="1">
              <a:lnSpc>
                <a:spcPct val="9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3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0425" indent="-170033" algn="l" defTabSz="680131" rtl="0" eaLnBrk="1" latinLnBrk="0" hangingPunct="1">
              <a:lnSpc>
                <a:spcPct val="9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3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0490" indent="-170033" algn="l" defTabSz="680131" rtl="0" eaLnBrk="1" latinLnBrk="0" hangingPunct="1">
              <a:lnSpc>
                <a:spcPct val="9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3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0556" indent="-170033" algn="l" defTabSz="680131" rtl="0" eaLnBrk="1" latinLnBrk="0" hangingPunct="1">
              <a:lnSpc>
                <a:spcPct val="9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3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sz="2351" b="1" dirty="0"/>
              <a:t>MOTIVACIÓN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4E53709-6AC8-4764-9FAD-66745F2DADDF}"/>
              </a:ext>
            </a:extLst>
          </p:cNvPr>
          <p:cNvSpPr/>
          <p:nvPr/>
        </p:nvSpPr>
        <p:spPr>
          <a:xfrm>
            <a:off x="2185851" y="1382541"/>
            <a:ext cx="1064934" cy="47198"/>
          </a:xfrm>
          <a:prstGeom prst="rect">
            <a:avLst/>
          </a:prstGeom>
          <a:solidFill>
            <a:srgbClr val="C53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19432" tIns="59716" rIns="119432" bIns="59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2351" dirty="0"/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760184A7-802A-4063-9BDF-B416C2690C09}"/>
              </a:ext>
            </a:extLst>
          </p:cNvPr>
          <p:cNvSpPr txBox="1">
            <a:spLocks/>
          </p:cNvSpPr>
          <p:nvPr/>
        </p:nvSpPr>
        <p:spPr>
          <a:xfrm>
            <a:off x="10729187" y="296705"/>
            <a:ext cx="2069128" cy="563984"/>
          </a:xfrm>
          <a:prstGeom prst="rect">
            <a:avLst/>
          </a:prstGeom>
        </p:spPr>
        <p:txBody>
          <a:bodyPr/>
          <a:lstStyle>
            <a:lvl1pPr marL="0" indent="0" algn="l" defTabSz="680131" rtl="0" eaLnBrk="1" latinLnBrk="0" hangingPunct="1">
              <a:lnSpc>
                <a:spcPct val="130000"/>
              </a:lnSpc>
              <a:spcBef>
                <a:spcPts val="744"/>
              </a:spcBef>
              <a:buFont typeface="Arial" panose="020B0604020202020204" pitchFamily="34" charset="0"/>
              <a:buNone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510098" indent="-170033" algn="l" defTabSz="680131" rtl="0" eaLnBrk="1" latinLnBrk="0" hangingPunct="1">
              <a:lnSpc>
                <a:spcPct val="13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0163" indent="-170033" algn="l" defTabSz="680131" rtl="0" eaLnBrk="1" latinLnBrk="0" hangingPunct="1">
              <a:lnSpc>
                <a:spcPct val="13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90229" indent="-170033" algn="l" defTabSz="680131" rtl="0" eaLnBrk="1" latinLnBrk="0" hangingPunct="1">
              <a:lnSpc>
                <a:spcPct val="13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30294" indent="-170033" algn="l" defTabSz="680131" rtl="0" eaLnBrk="1" latinLnBrk="0" hangingPunct="1">
              <a:lnSpc>
                <a:spcPct val="13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19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0359" indent="-170033" algn="l" defTabSz="680131" rtl="0" eaLnBrk="1" latinLnBrk="0" hangingPunct="1">
              <a:lnSpc>
                <a:spcPct val="9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3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0425" indent="-170033" algn="l" defTabSz="680131" rtl="0" eaLnBrk="1" latinLnBrk="0" hangingPunct="1">
              <a:lnSpc>
                <a:spcPct val="9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3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50490" indent="-170033" algn="l" defTabSz="680131" rtl="0" eaLnBrk="1" latinLnBrk="0" hangingPunct="1">
              <a:lnSpc>
                <a:spcPct val="9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3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0556" indent="-170033" algn="l" defTabSz="680131" rtl="0" eaLnBrk="1" latinLnBrk="0" hangingPunct="1">
              <a:lnSpc>
                <a:spcPct val="90000"/>
              </a:lnSpc>
              <a:spcBef>
                <a:spcPts val="372"/>
              </a:spcBef>
              <a:buFont typeface="Arial" panose="020B0604020202020204" pitchFamily="34" charset="0"/>
              <a:buChar char="•"/>
              <a:defRPr sz="13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E" sz="1829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481E4C-6830-C516-A846-A3FEC39473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67" t="25214" r="3793" b="46667"/>
          <a:stretch/>
        </p:blipFill>
        <p:spPr>
          <a:xfrm>
            <a:off x="2303082" y="1951590"/>
            <a:ext cx="7063657" cy="4202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77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82E064-B9B2-6FF5-04E6-66344DF63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6" t="16752" r="33333" b="12735"/>
          <a:stretch/>
        </p:blipFill>
        <p:spPr>
          <a:xfrm>
            <a:off x="744415" y="1107831"/>
            <a:ext cx="4114800" cy="534599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59CE67-85D7-ADC7-88BD-30EECBBC9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0" t="22735" r="4328" b="13889"/>
          <a:stretch/>
        </p:blipFill>
        <p:spPr>
          <a:xfrm>
            <a:off x="5586046" y="2009370"/>
            <a:ext cx="5550877" cy="30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445C98-12ED-3C4C-4E36-4A3B4C067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30000" r="1015" b="12649"/>
          <a:stretch/>
        </p:blipFill>
        <p:spPr>
          <a:xfrm>
            <a:off x="615462" y="1462455"/>
            <a:ext cx="10732477" cy="39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182C53-962D-34C2-4A24-695A99625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5" t="19231" r="5396" b="16667"/>
          <a:stretch/>
        </p:blipFill>
        <p:spPr>
          <a:xfrm>
            <a:off x="1957754" y="1301262"/>
            <a:ext cx="8464062" cy="47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2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85E68C1-B846-0990-8695-4BD3FE0836AE}"/>
              </a:ext>
            </a:extLst>
          </p:cNvPr>
          <p:cNvCxnSpPr>
            <a:cxnSpLocks/>
          </p:cNvCxnSpPr>
          <p:nvPr/>
        </p:nvCxnSpPr>
        <p:spPr>
          <a:xfrm>
            <a:off x="559582" y="952500"/>
            <a:ext cx="11072834" cy="0"/>
          </a:xfrm>
          <a:prstGeom prst="line">
            <a:avLst/>
          </a:prstGeom>
          <a:ln w="9525">
            <a:solidFill>
              <a:srgbClr val="C9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FCC51F-0212-FA4D-8754-FC4FB97949CA}"/>
              </a:ext>
            </a:extLst>
          </p:cNvPr>
          <p:cNvSpPr txBox="1"/>
          <p:nvPr/>
        </p:nvSpPr>
        <p:spPr>
          <a:xfrm>
            <a:off x="474288" y="324070"/>
            <a:ext cx="908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s-CL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77"/>
                <a:cs typeface="Calibri Light" panose="020F0302020204030204" pitchFamily="34" charset="0"/>
              </a:rPr>
              <a:t>Aspectos geológicos</a:t>
            </a:r>
            <a:endParaRPr kumimoji="0" lang="es-CL" sz="3200" u="none" strike="noStrike" kern="1200" cap="none" spc="0" normalizeH="0" baseline="0" noProof="0" dirty="0">
              <a:ln>
                <a:noFill/>
              </a:ln>
              <a:solidFill>
                <a:srgbClr val="018896"/>
              </a:solidFill>
              <a:effectLst/>
              <a:uLnTx/>
              <a:uFillTx/>
              <a:latin typeface="Montserrat" panose="0200050500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438E4D-C703-36AF-8DEE-3D19F9E99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89" t="22051" r="3793" b="11795"/>
          <a:stretch/>
        </p:blipFill>
        <p:spPr>
          <a:xfrm>
            <a:off x="474288" y="1165380"/>
            <a:ext cx="4642013" cy="26882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5AA702-C517-7B4E-9953-5950DB027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55" t="19487" r="3899" b="11282"/>
          <a:stretch/>
        </p:blipFill>
        <p:spPr>
          <a:xfrm>
            <a:off x="6882270" y="1080293"/>
            <a:ext cx="4642013" cy="26882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7E361A-8075-04BA-407A-2662454D1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42" t="20342" r="3311" b="10086"/>
          <a:stretch/>
        </p:blipFill>
        <p:spPr>
          <a:xfrm>
            <a:off x="474287" y="3981824"/>
            <a:ext cx="4642013" cy="258357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397BDB6-984C-E56A-1CC9-FB1A2BD426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82" t="21880" r="2991" b="16993"/>
          <a:stretch/>
        </p:blipFill>
        <p:spPr>
          <a:xfrm>
            <a:off x="6014762" y="3853651"/>
            <a:ext cx="5949463" cy="30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11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TITLE" val="Motivación"/>
  <p:tag name="ISPRING_SLIDE_INDENT_LEVEL" val="0"/>
  <p:tag name="GENSWF_ADVANCE_TIME" val="90.697"/>
  <p:tag name="ISPRING_SLIDE_ID_2" val="{9A3DFC14-D504-40C4-AEFB-EF22AB4670F2}"/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4557</TotalTime>
  <Words>217</Words>
  <Application>Microsoft Office PowerPoint</Application>
  <PresentationFormat>Panorámica</PresentationFormat>
  <Paragraphs>67</Paragraphs>
  <Slides>51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Montserrat</vt:lpstr>
      <vt:lpstr>Prompt</vt:lpstr>
      <vt:lpstr>Tema de Office</vt:lpstr>
      <vt:lpstr>Diapositiva de think-cell</vt:lpstr>
      <vt:lpstr>Presentación de PowerPoint</vt:lpstr>
      <vt:lpstr>Presentación de PowerPoint</vt:lpstr>
      <vt:lpstr>Módulo 1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Hernan Alfonso Navea Zarate</cp:lastModifiedBy>
  <cp:revision>38</cp:revision>
  <dcterms:created xsi:type="dcterms:W3CDTF">2022-04-19T18:02:09Z</dcterms:created>
  <dcterms:modified xsi:type="dcterms:W3CDTF">2024-05-26T19:56:54Z</dcterms:modified>
</cp:coreProperties>
</file>